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0" r:id="rId2"/>
    <p:sldId id="296" r:id="rId3"/>
    <p:sldId id="325" r:id="rId4"/>
    <p:sldId id="332" r:id="rId5"/>
    <p:sldId id="327" r:id="rId6"/>
    <p:sldId id="298" r:id="rId7"/>
    <p:sldId id="334" r:id="rId8"/>
    <p:sldId id="336" r:id="rId9"/>
    <p:sldId id="326" r:id="rId10"/>
    <p:sldId id="330" r:id="rId11"/>
    <p:sldId id="329" r:id="rId12"/>
    <p:sldId id="331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52" r:id="rId22"/>
    <p:sldId id="353" r:id="rId23"/>
    <p:sldId id="345" r:id="rId24"/>
    <p:sldId id="346" r:id="rId25"/>
    <p:sldId id="348" r:id="rId26"/>
    <p:sldId id="347" r:id="rId27"/>
    <p:sldId id="349" r:id="rId28"/>
    <p:sldId id="313" r:id="rId29"/>
    <p:sldId id="333" r:id="rId30"/>
    <p:sldId id="351" r:id="rId31"/>
    <p:sldId id="350" r:id="rId32"/>
    <p:sldId id="328" r:id="rId33"/>
    <p:sldId id="29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FF"/>
    <a:srgbClr val="29F777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4" autoAdjust="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657483186592917E-2"/>
          <c:y val="0.13351671041119861"/>
          <c:w val="0.8589050743657044"/>
          <c:h val="0.65306357538641002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96000"/>
                    <a:lumMod val="104000"/>
                  </a:schemeClr>
                </a:gs>
                <a:gs pos="100000">
                  <a:schemeClr val="accent1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700-4CBB-A9FA-83CD7EA2FA5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700-4CBB-A9FA-83CD7EA2FA5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700-4CBB-A9FA-83CD7EA2FA5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F700-4CBB-A9FA-83CD7EA2FA5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700-4CBB-A9FA-83CD7EA2FA53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F700-4CBB-A9FA-83CD7EA2FA53}"/>
              </c:ext>
            </c:extLst>
          </c:dPt>
          <c:dLbls>
            <c:dLbl>
              <c:idx val="0"/>
              <c:layout>
                <c:manualLayout>
                  <c:x val="-1.8234865061998876E-3"/>
                  <c:y val="6.59270924467774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00-4CBB-A9FA-83CD7EA2FA53}"/>
                </c:ext>
              </c:extLst>
            </c:dLbl>
            <c:dLbl>
              <c:idx val="1"/>
              <c:layout>
                <c:manualLayout>
                  <c:x val="1.8235582970071514E-3"/>
                  <c:y val="1.25186351706036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00-4CBB-A9FA-83CD7EA2FA53}"/>
                </c:ext>
              </c:extLst>
            </c:dLbl>
            <c:dLbl>
              <c:idx val="2"/>
              <c:layout>
                <c:manualLayout>
                  <c:x val="9.1181504390725778E-4"/>
                  <c:y val="6.592709244677694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00-4CBB-A9FA-83CD7EA2FA53}"/>
                </c:ext>
              </c:extLst>
            </c:dLbl>
            <c:dLbl>
              <c:idx val="3"/>
              <c:layout>
                <c:manualLayout>
                  <c:x val="-3.6469730123997084E-3"/>
                  <c:y val="9.555672207640711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700-4CBB-A9FA-83CD7EA2FA53}"/>
                </c:ext>
              </c:extLst>
            </c:dLbl>
            <c:dLbl>
              <c:idx val="4"/>
              <c:layout>
                <c:manualLayout>
                  <c:x val="0"/>
                  <c:y val="9.555672207640657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700-4CBB-A9FA-83CD7EA2FA53}"/>
                </c:ext>
              </c:extLst>
            </c:dLbl>
            <c:dLbl>
              <c:idx val="5"/>
              <c:layout>
                <c:manualLayout>
                  <c:x val="0"/>
                  <c:y val="6.592709244677775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700-4CBB-A9FA-83CD7EA2FA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Sheet1!$B$9:$B$14</c:f>
              <c:strCache>
                <c:ptCount val="6"/>
                <c:pt idx="0">
                  <c:v>افراد فاقد صلاحیت در مطب فعالیت نمی نمایند </c:v>
                </c:pt>
                <c:pt idx="1">
                  <c:v>اقدامات درمانی -تشخیصی غیر مجاز انجام نمی شود </c:v>
                </c:pt>
                <c:pt idx="2">
                  <c:v>اندازه ،تعداد و عناوین تابلو استاندارد می باشد </c:v>
                </c:pt>
                <c:pt idx="3">
                  <c:v>پزشک دارای پروانه طبابت معتبر می باشد </c:v>
                </c:pt>
                <c:pt idx="4">
                  <c:v>تبلیغات غیر مجاز و گمراه کننده وجود ندارد </c:v>
                </c:pt>
                <c:pt idx="5">
                  <c:v>کلیه تعرفه های دریافتی متناسب با خدمات ارائه شده در مطب می باشد </c:v>
                </c:pt>
              </c:strCache>
            </c:strRef>
          </c:cat>
          <c:val>
            <c:numRef>
              <c:f>Sheet1!$C$9:$C$14</c:f>
              <c:numCache>
                <c:formatCode>0.00%</c:formatCode>
                <c:ptCount val="6"/>
                <c:pt idx="0">
                  <c:v>8.6999999999999994E-2</c:v>
                </c:pt>
                <c:pt idx="1">
                  <c:v>8.6999999999999994E-2</c:v>
                </c:pt>
                <c:pt idx="2">
                  <c:v>0.1739</c:v>
                </c:pt>
                <c:pt idx="3">
                  <c:v>0.26090000000000002</c:v>
                </c:pt>
                <c:pt idx="4">
                  <c:v>0.1739</c:v>
                </c:pt>
                <c:pt idx="5">
                  <c:v>0.21740000000000001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700-4CBB-A9FA-83CD7EA2FA5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884896144"/>
        <c:axId val="884889488"/>
      </c:barChart>
      <c:catAx>
        <c:axId val="88489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4889488"/>
        <c:crosses val="autoZero"/>
        <c:auto val="1"/>
        <c:lblAlgn val="ctr"/>
        <c:lblOffset val="100"/>
        <c:noMultiLvlLbl val="0"/>
      </c:catAx>
      <c:valAx>
        <c:axId val="88488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4896144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207" y="1832824"/>
            <a:ext cx="7823915" cy="396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30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422" y="0"/>
            <a:ext cx="9494728" cy="982639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b="1" dirty="0">
                <a:solidFill>
                  <a:srgbClr val="A53010">
                    <a:lumMod val="75000"/>
                  </a:srgbClr>
                </a:solidFill>
                <a:cs typeface="B Nazanin" panose="00000400000000000000" pitchFamily="2" charset="-78"/>
              </a:rPr>
              <a:t>تکمیل سوالات چک لیست در یک صفحه در سامانه جامع نظارتی </a:t>
            </a:r>
            <a:endParaRPr lang="fa-I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71F805-6212-14C1-B11D-8B5B78989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890" y="906047"/>
            <a:ext cx="10904109" cy="576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91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3088" y="160086"/>
            <a:ext cx="9701212" cy="754314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b="1" dirty="0">
                <a:solidFill>
                  <a:srgbClr val="A53010">
                    <a:lumMod val="75000"/>
                  </a:srgbClr>
                </a:solidFill>
                <a:cs typeface="B Nazanin" panose="00000400000000000000" pitchFamily="2" charset="-78"/>
              </a:rPr>
              <a:t>تکمیل چک لیست به صورت سوال به سوال در سامانه جامع نظارتی</a:t>
            </a:r>
            <a:endParaRPr lang="fa-I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0B9F1B-632E-D688-8F71-452EE82B4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825" y="1314450"/>
            <a:ext cx="5919788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158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491" y="160086"/>
            <a:ext cx="8911687" cy="604189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b="1" dirty="0">
                <a:solidFill>
                  <a:srgbClr val="A53010">
                    <a:lumMod val="75000"/>
                  </a:srgbClr>
                </a:solidFill>
                <a:cs typeface="B Nazanin" panose="00000400000000000000" pitchFamily="2" charset="-78"/>
              </a:rPr>
              <a:t>درج نظر کارشناسی و اعتبارسنجی چک لیست </a:t>
            </a:r>
            <a:endParaRPr lang="fa-I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178BAD-4D6D-37AC-B630-0B9FCAC15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4" y="764275"/>
            <a:ext cx="10620375" cy="593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76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3088" y="160086"/>
            <a:ext cx="9701212" cy="754314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b="1" dirty="0">
                <a:solidFill>
                  <a:srgbClr val="A53010">
                    <a:lumMod val="75000"/>
                  </a:srgbClr>
                </a:solidFill>
                <a:cs typeface="B Nazanin" panose="00000400000000000000" pitchFamily="2" charset="-78"/>
              </a:rPr>
              <a:t>تکمیل چک لیست به صورت سوال به سوال در سامانه جامع نظارتی</a:t>
            </a:r>
            <a:endParaRPr lang="fa-I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E9F9B4-64CF-27BE-557C-9452EFA47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4" y="2228851"/>
            <a:ext cx="11534775" cy="18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37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3088" y="160086"/>
            <a:ext cx="9701212" cy="754314"/>
          </a:xfrm>
        </p:spPr>
        <p:txBody>
          <a:bodyPr>
            <a:normAutofit/>
          </a:bodyPr>
          <a:lstStyle/>
          <a:p>
            <a:pPr algn="r" rtl="1"/>
            <a:r>
              <a:rPr lang="fa-IR" b="1" dirty="0">
                <a:solidFill>
                  <a:srgbClr val="A53010">
                    <a:lumMod val="75000"/>
                  </a:srgbClr>
                </a:solidFill>
                <a:cs typeface="B Nazanin" panose="00000400000000000000" pitchFamily="2" charset="-78"/>
              </a:rPr>
              <a:t>درج تصاویر از مطب ها در سامانه جامع نظارتی</a:t>
            </a:r>
            <a:endParaRPr lang="fa-I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0D7ABA-49FD-11DE-4F57-0E3D4A48A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2" y="1485900"/>
            <a:ext cx="11234737" cy="334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39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3088" y="160086"/>
            <a:ext cx="9701212" cy="754314"/>
          </a:xfrm>
        </p:spPr>
        <p:txBody>
          <a:bodyPr>
            <a:normAutofit/>
          </a:bodyPr>
          <a:lstStyle/>
          <a:p>
            <a:pPr algn="r" rtl="1"/>
            <a:r>
              <a:rPr lang="fa-IR" b="1" dirty="0">
                <a:solidFill>
                  <a:srgbClr val="A53010">
                    <a:lumMod val="75000"/>
                  </a:srgbClr>
                </a:solidFill>
                <a:cs typeface="B Nazanin" panose="00000400000000000000" pitchFamily="2" charset="-78"/>
              </a:rPr>
              <a:t>درج تصاویر از مطب ها در سامانه جامع نظارتی</a:t>
            </a:r>
            <a:endParaRPr lang="fa-I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F7ECC1-46D4-066E-0169-65BD4A492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12" y="1171575"/>
            <a:ext cx="10948987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7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3088" y="160086"/>
            <a:ext cx="9701212" cy="754314"/>
          </a:xfrm>
        </p:spPr>
        <p:txBody>
          <a:bodyPr>
            <a:normAutofit/>
          </a:bodyPr>
          <a:lstStyle/>
          <a:p>
            <a:pPr algn="r" rtl="1"/>
            <a:r>
              <a:rPr lang="fa-IR" b="1" dirty="0">
                <a:solidFill>
                  <a:srgbClr val="A53010">
                    <a:lumMod val="75000"/>
                  </a:srgbClr>
                </a:solidFill>
                <a:cs typeface="B Nazanin" panose="00000400000000000000" pitchFamily="2" charset="-78"/>
              </a:rPr>
              <a:t>تکمیل چک لیست واحد تزریقات در سامانه جامع نظارتی</a:t>
            </a:r>
            <a:endParaRPr lang="fa-I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2D9A9A-645B-F628-6B2B-97B68DA0C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038" y="1019168"/>
            <a:ext cx="10748961" cy="567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51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3088" y="160086"/>
            <a:ext cx="9701212" cy="754314"/>
          </a:xfrm>
        </p:spPr>
        <p:txBody>
          <a:bodyPr>
            <a:normAutofit/>
          </a:bodyPr>
          <a:lstStyle/>
          <a:p>
            <a:pPr algn="r" rtl="1"/>
            <a:r>
              <a:rPr lang="fa-IR" b="1" dirty="0">
                <a:solidFill>
                  <a:srgbClr val="A53010">
                    <a:lumMod val="75000"/>
                  </a:srgbClr>
                </a:solidFill>
                <a:cs typeface="B Nazanin" panose="00000400000000000000" pitchFamily="2" charset="-78"/>
              </a:rPr>
              <a:t>پاسخ به سوالات واحد تزریقات در سامانه جامع نظارتی</a:t>
            </a:r>
            <a:endParaRPr lang="fa-I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C9CDFC-DA0A-05AA-DA0A-A5C0E847E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914400"/>
            <a:ext cx="10501313" cy="577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2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3088" y="160086"/>
            <a:ext cx="9701212" cy="754314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b="1" dirty="0">
                <a:solidFill>
                  <a:srgbClr val="A53010">
                    <a:lumMod val="75000"/>
                  </a:srgbClr>
                </a:solidFill>
                <a:cs typeface="B Nazanin" panose="00000400000000000000" pitchFamily="2" charset="-78"/>
              </a:rPr>
              <a:t>پاسخ سوال به سوال در چک لیست تزریقات در سامانه جامع نظارتی</a:t>
            </a:r>
            <a:endParaRPr lang="fa-I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61C2C-07C5-F1AB-CDCE-9F41E4527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49" y="1057275"/>
            <a:ext cx="6467475" cy="444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49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3088" y="160086"/>
            <a:ext cx="9701212" cy="754314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b="1" dirty="0">
                <a:solidFill>
                  <a:srgbClr val="A53010">
                    <a:lumMod val="75000"/>
                  </a:srgbClr>
                </a:solidFill>
                <a:cs typeface="B Nazanin" panose="00000400000000000000" pitchFamily="2" charset="-78"/>
              </a:rPr>
              <a:t>بارگذاری صورتجلسه بازدید خارج از چک لیست در سامانه نظارتی</a:t>
            </a:r>
            <a:endParaRPr lang="fa-I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9BB1F9-6A5E-7814-76A0-07AA4C7EE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1307061"/>
            <a:ext cx="11072813" cy="459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54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3051" y="1176401"/>
            <a:ext cx="8459669" cy="2589264"/>
          </a:xfrm>
        </p:spPr>
        <p:txBody>
          <a:bodyPr>
            <a:normAutofit/>
          </a:bodyPr>
          <a:lstStyle/>
          <a:p>
            <a:pPr algn="ctr" rtl="1"/>
            <a:r>
              <a:rPr lang="fa-IR" sz="4400" b="1" dirty="0">
                <a:solidFill>
                  <a:srgbClr val="C00000"/>
                </a:solidFill>
                <a:cs typeface="B Nazanin" panose="00000400000000000000" pitchFamily="2" charset="-78"/>
              </a:rPr>
              <a:t>مدیریت نظارت  و اعتباربخشی</a:t>
            </a:r>
            <a:r>
              <a:rPr lang="fa-IR" sz="44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br>
              <a:rPr lang="fa-IR" sz="44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</a:br>
            <a:r>
              <a:rPr lang="fa-IR" sz="44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معاونت درمان دانشگاه علوم پزشکی تهران</a:t>
            </a:r>
            <a:br>
              <a:rPr lang="fa-IR" sz="44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</a:br>
            <a:r>
              <a:rPr lang="fa-IR" sz="44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سامانه جامع نظارت بر درمان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796137" y="4286460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en-US" sz="2400" b="1" dirty="0">
              <a:solidFill>
                <a:schemeClr val="accent1"/>
              </a:solidFill>
              <a:latin typeface="+mj-lt"/>
              <a:ea typeface="+mj-ea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2785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3088" y="160086"/>
            <a:ext cx="9701212" cy="754314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b="1" dirty="0">
                <a:solidFill>
                  <a:srgbClr val="A53010">
                    <a:lumMod val="75000"/>
                  </a:srgbClr>
                </a:solidFill>
                <a:cs typeface="B Nazanin" panose="00000400000000000000" pitchFamily="2" charset="-78"/>
              </a:rPr>
              <a:t>بارگذاری گزارش بازدید از مراکز غیرمجاز در سامانه جامع نظارتی</a:t>
            </a:r>
            <a:endParaRPr lang="fa-I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07EDDE-41EE-A092-D889-6D6146AA8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8" y="1269036"/>
            <a:ext cx="11091862" cy="506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339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3088" y="160086"/>
            <a:ext cx="9701212" cy="754314"/>
          </a:xfrm>
        </p:spPr>
        <p:txBody>
          <a:bodyPr>
            <a:normAutofit/>
          </a:bodyPr>
          <a:lstStyle/>
          <a:p>
            <a:pPr algn="ctr" rtl="1"/>
            <a:r>
              <a:rPr lang="fa-IR" sz="3200" b="1" dirty="0">
                <a:cs typeface="B Nazanin" panose="00000400000000000000" pitchFamily="2" charset="-78"/>
              </a:rPr>
              <a:t>در صورت عدم همکاری پزشک انتخاب گزینه مربوطه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A59FC0-8BB8-0A91-5513-22AB03AB9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7" y="1214439"/>
            <a:ext cx="10844212" cy="548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99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3088" y="160086"/>
            <a:ext cx="9701212" cy="754314"/>
          </a:xfrm>
        </p:spPr>
        <p:txBody>
          <a:bodyPr>
            <a:normAutofit/>
          </a:bodyPr>
          <a:lstStyle/>
          <a:p>
            <a:pPr algn="ctr" rtl="1"/>
            <a:r>
              <a:rPr lang="fa-IR" sz="3200" b="1" dirty="0">
                <a:cs typeface="B Nazanin" panose="00000400000000000000" pitchFamily="2" charset="-78"/>
              </a:rPr>
              <a:t>در صورت عدم همکاری پزشک تکمیل باکس توضیحات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A7FC64-1E58-96A1-C4BC-F09704315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1387841"/>
            <a:ext cx="10534650" cy="511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65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3088" y="0"/>
            <a:ext cx="9701212" cy="1300163"/>
          </a:xfrm>
        </p:spPr>
        <p:txBody>
          <a:bodyPr>
            <a:normAutofit/>
          </a:bodyPr>
          <a:lstStyle/>
          <a:p>
            <a:pPr algn="ctr" rtl="1"/>
            <a:r>
              <a:rPr lang="fa-IR" b="1" dirty="0">
                <a:solidFill>
                  <a:srgbClr val="A53010">
                    <a:lumMod val="75000"/>
                  </a:srgbClr>
                </a:solidFill>
                <a:cs typeface="B Nazanin" panose="00000400000000000000" pitchFamily="2" charset="-78"/>
              </a:rPr>
              <a:t>افزودن پزشک جدید در سامانه جامع نظارتی</a:t>
            </a:r>
            <a:br>
              <a:rPr lang="fa-IR" b="1" dirty="0">
                <a:solidFill>
                  <a:srgbClr val="A53010">
                    <a:lumMod val="75000"/>
                  </a:srgbClr>
                </a:solidFill>
                <a:cs typeface="B Nazanin" panose="00000400000000000000" pitchFamily="2" charset="-78"/>
              </a:rPr>
            </a:br>
            <a:r>
              <a:rPr lang="fa-IR" sz="3200" b="1" dirty="0">
                <a:solidFill>
                  <a:srgbClr val="A53010">
                    <a:lumMod val="75000"/>
                  </a:srgbClr>
                </a:solidFill>
                <a:cs typeface="B Nazanin" panose="00000400000000000000" pitchFamily="2" charset="-78"/>
              </a:rPr>
              <a:t>لیست پزشکان       جستجو        +جدید         درج مشخصات پزشک </a:t>
            </a:r>
            <a:endParaRPr lang="fa-IR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5A026FE-769C-5BCD-5647-99F03B92EDEC}"/>
              </a:ext>
            </a:extLst>
          </p:cNvPr>
          <p:cNvCxnSpPr/>
          <p:nvPr/>
        </p:nvCxnSpPr>
        <p:spPr>
          <a:xfrm flipH="1">
            <a:off x="8696324" y="1033458"/>
            <a:ext cx="571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0C65CD5-FE18-B42B-C34D-D1795FE4D3D1}"/>
              </a:ext>
            </a:extLst>
          </p:cNvPr>
          <p:cNvCxnSpPr/>
          <p:nvPr/>
        </p:nvCxnSpPr>
        <p:spPr>
          <a:xfrm flipH="1">
            <a:off x="6977061" y="1033452"/>
            <a:ext cx="571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4FF7F12-389C-EDDB-C1DE-FF008D5B004F}"/>
              </a:ext>
            </a:extLst>
          </p:cNvPr>
          <p:cNvCxnSpPr/>
          <p:nvPr/>
        </p:nvCxnSpPr>
        <p:spPr>
          <a:xfrm flipH="1">
            <a:off x="5186362" y="1038210"/>
            <a:ext cx="571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0F8A058-82EE-2B51-F4FA-75374DB51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8" y="1157288"/>
            <a:ext cx="11491912" cy="570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81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3088" y="160086"/>
            <a:ext cx="9701212" cy="754314"/>
          </a:xfrm>
        </p:spPr>
        <p:txBody>
          <a:bodyPr>
            <a:normAutofit/>
          </a:bodyPr>
          <a:lstStyle/>
          <a:p>
            <a:pPr algn="r" rtl="1"/>
            <a:r>
              <a:rPr lang="fa-IR" b="1" dirty="0">
                <a:solidFill>
                  <a:srgbClr val="A53010">
                    <a:lumMod val="75000"/>
                  </a:srgbClr>
                </a:solidFill>
                <a:cs typeface="B Nazanin" panose="00000400000000000000" pitchFamily="2" charset="-78"/>
              </a:rPr>
              <a:t>درج مشخصات پزشک جدید در سامانه جامع نظارتی</a:t>
            </a:r>
            <a:endParaRPr lang="fa-I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24BBC9-EE36-9432-71A2-A39B44A88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285875"/>
            <a:ext cx="11544300" cy="541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27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3088" y="160086"/>
            <a:ext cx="9701212" cy="754314"/>
          </a:xfrm>
        </p:spPr>
        <p:txBody>
          <a:bodyPr>
            <a:normAutofit/>
          </a:bodyPr>
          <a:lstStyle/>
          <a:p>
            <a:pPr algn="r" rtl="1"/>
            <a:r>
              <a:rPr lang="fa-IR" b="1" dirty="0">
                <a:solidFill>
                  <a:srgbClr val="A53010">
                    <a:lumMod val="75000"/>
                  </a:srgbClr>
                </a:solidFill>
                <a:cs typeface="B Nazanin" panose="00000400000000000000" pitchFamily="2" charset="-78"/>
              </a:rPr>
              <a:t>اضافه کردن پزشک به لیست بازدید در حین انجام بازدید ها</a:t>
            </a:r>
            <a:endParaRPr lang="fa-I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276983-4301-C911-1E3C-2A3B8EC9BBC7}"/>
              </a:ext>
            </a:extLst>
          </p:cNvPr>
          <p:cNvSpPr txBox="1"/>
          <p:nvPr/>
        </p:nvSpPr>
        <p:spPr>
          <a:xfrm>
            <a:off x="1643063" y="1097310"/>
            <a:ext cx="957262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srgbClr val="A53010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B Nazanin" panose="00000400000000000000" pitchFamily="2" charset="-78"/>
              </a:rPr>
              <a:t>منوی گزارشات</a:t>
            </a:r>
          </a:p>
          <a:p>
            <a:pPr algn="r" rtl="1"/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srgbClr val="A53010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B Nazanin" panose="00000400000000000000" pitchFamily="2" charset="-78"/>
              </a:rPr>
              <a:t>                                   لیست های بازدید   </a:t>
            </a:r>
          </a:p>
          <a:p>
            <a:pPr algn="r" rtl="1"/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srgbClr val="A53010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B Nazanin" panose="00000400000000000000" pitchFamily="2" charset="-78"/>
              </a:rPr>
              <a:t>   </a:t>
            </a:r>
          </a:p>
          <a:p>
            <a:pPr algn="r" rtl="1"/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srgbClr val="A53010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B Nazanin" panose="00000400000000000000" pitchFamily="2" charset="-78"/>
              </a:rPr>
              <a:t>انتخاب لیست بازدید قبلی که توسط خود فرد تنظیم شده باشد </a:t>
            </a:r>
          </a:p>
          <a:p>
            <a:pPr algn="r" rtl="1"/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srgbClr val="A53010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B Nazanin" panose="00000400000000000000" pitchFamily="2" charset="-78"/>
              </a:rPr>
              <a:t>           </a:t>
            </a:r>
          </a:p>
          <a:p>
            <a:pPr algn="r" rtl="1"/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srgbClr val="A53010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B Nazanin" panose="00000400000000000000" pitchFamily="2" charset="-78"/>
              </a:rPr>
              <a:t>           انتخاب علامت ویرایش(مداد)</a:t>
            </a:r>
          </a:p>
          <a:p>
            <a:pPr algn="r" rtl="1"/>
            <a:r>
              <a:rPr lang="fa-IR" sz="3200" b="1" noProof="0" dirty="0">
                <a:solidFill>
                  <a:srgbClr val="A53010">
                    <a:lumMod val="75000"/>
                  </a:srgbClr>
                </a:solidFill>
                <a:latin typeface="Century Gothic" panose="020B0502020202020204"/>
                <a:ea typeface="+mj-ea"/>
                <a:cs typeface="B Nazanin" panose="00000400000000000000" pitchFamily="2" charset="-78"/>
              </a:rPr>
              <a:t>                                                                 </a:t>
            </a: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srgbClr val="A53010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B Nazanin" panose="00000400000000000000" pitchFamily="2" charset="-78"/>
              </a:rPr>
              <a:t>+جدید       </a:t>
            </a:r>
          </a:p>
          <a:p>
            <a:pPr algn="r" rtl="1"/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srgbClr val="A53010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B Nazanin" panose="00000400000000000000" pitchFamily="2" charset="-78"/>
              </a:rPr>
              <a:t> </a:t>
            </a:r>
          </a:p>
          <a:p>
            <a:pPr algn="r" rtl="1"/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srgbClr val="A53010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B Nazanin" panose="00000400000000000000" pitchFamily="2" charset="-78"/>
              </a:rPr>
              <a:t>                                                                      انتخاب پزشک مربوطه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93915D1-9CDA-7340-0937-56D263632550}"/>
              </a:ext>
            </a:extLst>
          </p:cNvPr>
          <p:cNvCxnSpPr>
            <a:cxnSpLocks/>
          </p:cNvCxnSpPr>
          <p:nvPr/>
        </p:nvCxnSpPr>
        <p:spPr>
          <a:xfrm flipH="1">
            <a:off x="8101013" y="1453976"/>
            <a:ext cx="742950" cy="217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DB3D6D1-67A1-D079-E6F1-534D8DC43AAD}"/>
              </a:ext>
            </a:extLst>
          </p:cNvPr>
          <p:cNvCxnSpPr>
            <a:cxnSpLocks/>
          </p:cNvCxnSpPr>
          <p:nvPr/>
        </p:nvCxnSpPr>
        <p:spPr>
          <a:xfrm flipH="1">
            <a:off x="6096000" y="2114550"/>
            <a:ext cx="1326356" cy="428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7184DE2-7674-6D65-2437-91C64E80A1CF}"/>
              </a:ext>
            </a:extLst>
          </p:cNvPr>
          <p:cNvCxnSpPr/>
          <p:nvPr/>
        </p:nvCxnSpPr>
        <p:spPr>
          <a:xfrm flipH="1">
            <a:off x="8358188" y="3250391"/>
            <a:ext cx="614362" cy="300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869710A-6E6B-C753-259C-D36D11EB2F2B}"/>
              </a:ext>
            </a:extLst>
          </p:cNvPr>
          <p:cNvCxnSpPr/>
          <p:nvPr/>
        </p:nvCxnSpPr>
        <p:spPr>
          <a:xfrm flipH="1">
            <a:off x="5510213" y="3921919"/>
            <a:ext cx="585787" cy="271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2F084EB-C3C8-651D-48EE-24948CF4CA9D}"/>
              </a:ext>
            </a:extLst>
          </p:cNvPr>
          <p:cNvCxnSpPr/>
          <p:nvPr/>
        </p:nvCxnSpPr>
        <p:spPr>
          <a:xfrm flipH="1">
            <a:off x="3600450" y="4543425"/>
            <a:ext cx="1000125" cy="500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665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3088" y="160086"/>
            <a:ext cx="9701212" cy="754314"/>
          </a:xfrm>
        </p:spPr>
        <p:txBody>
          <a:bodyPr>
            <a:normAutofit/>
          </a:bodyPr>
          <a:lstStyle/>
          <a:p>
            <a:pPr algn="ctr" rtl="1"/>
            <a:r>
              <a:rPr lang="fa-IR" b="1" dirty="0">
                <a:solidFill>
                  <a:srgbClr val="A53010">
                    <a:lumMod val="75000"/>
                  </a:srgbClr>
                </a:solidFill>
                <a:cs typeface="B Nazanin" panose="00000400000000000000" pitchFamily="2" charset="-78"/>
              </a:rPr>
              <a:t>لیست بازدیدهای قبلی </a:t>
            </a:r>
            <a:endParaRPr lang="fa-I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ACEB6E-6DBB-760E-0F4A-8E74BA5C8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038" y="856887"/>
            <a:ext cx="10748962" cy="514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66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3087" y="160086"/>
            <a:ext cx="10248899" cy="1097214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b="1" dirty="0">
                <a:solidFill>
                  <a:srgbClr val="A53010">
                    <a:lumMod val="75000"/>
                  </a:srgbClr>
                </a:solidFill>
                <a:cs typeface="B Nazanin" panose="00000400000000000000" pitchFamily="2" charset="-78"/>
              </a:rPr>
              <a:t>جستجو در چک لیست های ثبت شده قبلی در منوی گزارشات:</a:t>
            </a:r>
            <a:br>
              <a:rPr lang="fa-IR" b="1" dirty="0">
                <a:solidFill>
                  <a:srgbClr val="A53010">
                    <a:lumMod val="75000"/>
                  </a:srgbClr>
                </a:solidFill>
                <a:cs typeface="B Nazanin" panose="00000400000000000000" pitchFamily="2" charset="-78"/>
              </a:rPr>
            </a:br>
            <a:r>
              <a:rPr lang="fa-IR" sz="3100" b="1" dirty="0">
                <a:solidFill>
                  <a:srgbClr val="A53010">
                    <a:lumMod val="75000"/>
                  </a:srgbClr>
                </a:solidFill>
                <a:cs typeface="B Nazanin" panose="00000400000000000000" pitchFamily="2" charset="-78"/>
              </a:rPr>
              <a:t>بر اساس: نام بازدید کننده ، نام پزشک، اقدامات پیرو بازدید و تاریخ بازدید</a:t>
            </a:r>
            <a:endParaRPr lang="fa-IR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532C3C-F813-4774-990E-E2A8AF04E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7" y="1257300"/>
            <a:ext cx="110490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71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491" y="0"/>
            <a:ext cx="8911687" cy="658780"/>
          </a:xfrm>
        </p:spPr>
        <p:txBody>
          <a:bodyPr>
            <a:normAutofit fontScale="90000"/>
          </a:bodyPr>
          <a:lstStyle/>
          <a:p>
            <a:pPr algn="ctr" rtl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tabLst>
                <a:tab pos="285750" algn="r"/>
              </a:tabLst>
            </a:pPr>
            <a:r>
              <a:rPr lang="fa-IR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گزارشات آماری از چک لیست پزشکان بر اساس امتیاز نظارتی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7FAFC-C205-E406-6ED4-1FA3B1B7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4" y="1343024"/>
            <a:ext cx="11372851" cy="551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88721"/>
      </p:ext>
    </p:extLst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8333" y="78200"/>
            <a:ext cx="8911687" cy="645131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3200" b="1" dirty="0">
                <a:solidFill>
                  <a:srgbClr val="A53010">
                    <a:lumMod val="75000"/>
                  </a:srgbClr>
                </a:solidFill>
                <a:cs typeface="B Nazanin" panose="00000400000000000000" pitchFamily="2" charset="-78"/>
              </a:rPr>
              <a:t>نحوه رنگ بندی چک لیست های پزشکان بر اساس امتیاز نظارتی</a:t>
            </a:r>
            <a:endParaRPr lang="fa-I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2C163B-5393-86D0-350E-63FE6F66B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914400"/>
            <a:ext cx="11720513" cy="58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80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3063" y="795621"/>
            <a:ext cx="9470599" cy="425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v"/>
              <a:tabLst>
                <a:tab pos="285750" algn="r"/>
              </a:tabLst>
            </a:pPr>
            <a:r>
              <a:rPr lang="fa-I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اقدام به </a:t>
            </a:r>
            <a:r>
              <a:rPr lang="fa-IR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راه اندازی سامانه جامع نظارتی </a:t>
            </a:r>
            <a:r>
              <a:rPr lang="fa-IR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در راستای ساماندهی نظارت بر مراکز درمانی و یکپارچه سازی نحوه نظارت و چک لیست های نظارتی و متمرکز نمودن کلیه اقدامات نظارتی و تسهیل در امر نظارت بر مراکز درمانی </a:t>
            </a:r>
          </a:p>
          <a:p>
            <a:pPr algn="just" rtl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C00000"/>
              </a:buClr>
              <a:buSzPct val="80000"/>
              <a:tabLst>
                <a:tab pos="285750" algn="r"/>
              </a:tabLst>
            </a:pPr>
            <a:endParaRPr lang="fa-IR" sz="24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342900" indent="-342900" algn="just" rtl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v"/>
              <a:tabLst>
                <a:tab pos="285750" algn="r"/>
              </a:tabLst>
            </a:pPr>
            <a:r>
              <a:rPr lang="fa-IR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پیشنهاد طرح مطب سالم </a:t>
            </a: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؛ انجام خوداظهاری توسط پزشکان / دندانپزشکان در خصوص موازین نظارتی و هماهنگی با سازمان نظام پزشکی در خصوص صدور پروانه های طبابت بر اساس راستی آزمایی انجام شده</a:t>
            </a:r>
          </a:p>
          <a:p>
            <a:pPr marL="342900" indent="-342900" algn="just" rtl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v"/>
              <a:tabLst>
                <a:tab pos="285750" algn="r"/>
              </a:tabLst>
            </a:pPr>
            <a:endParaRPr lang="fa-IR" sz="24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42238591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491" y="0"/>
            <a:ext cx="8911687" cy="658780"/>
          </a:xfrm>
        </p:spPr>
        <p:txBody>
          <a:bodyPr>
            <a:normAutofit fontScale="90000"/>
          </a:bodyPr>
          <a:lstStyle/>
          <a:p>
            <a:pPr algn="ctr" rtl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tabLst>
                <a:tab pos="285750" algn="r"/>
              </a:tabLst>
            </a:pPr>
            <a:r>
              <a:rPr lang="fa-IR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گزارشات آماری بر اساس کارشناس بازدید کننده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031769-FF0C-8F6D-ABC0-5595758C3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56" y="1328738"/>
            <a:ext cx="11444288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7774"/>
      </p:ext>
    </p:extLst>
  </p:cSld>
  <p:clrMapOvr>
    <a:masterClrMapping/>
  </p:clrMapOvr>
  <p:transition spd="med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491" y="0"/>
            <a:ext cx="8911687" cy="658780"/>
          </a:xfrm>
        </p:spPr>
        <p:txBody>
          <a:bodyPr>
            <a:normAutofit fontScale="90000"/>
          </a:bodyPr>
          <a:lstStyle/>
          <a:p>
            <a:pPr algn="ctr" rtl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tabLst>
                <a:tab pos="285750" algn="r"/>
              </a:tabLst>
            </a:pPr>
            <a:r>
              <a:rPr lang="fa-IR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گزارشات آماری از چک لیست پزشکان بر اساس نوع سوالات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231560-ED21-5F56-F1EB-6F407C305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" y="1271588"/>
            <a:ext cx="11763376" cy="544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2771"/>
      </p:ext>
    </p:extLst>
  </p:cSld>
  <p:clrMapOvr>
    <a:masterClrMapping/>
  </p:clrMapOvr>
  <p:transition spd="med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9860" y="23608"/>
            <a:ext cx="8911687" cy="699723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3200" b="1" dirty="0">
                <a:solidFill>
                  <a:srgbClr val="A53010">
                    <a:lumMod val="75000"/>
                  </a:srgbClr>
                </a:solidFill>
                <a:cs typeface="B Nazanin" panose="00000400000000000000" pitchFamily="2" charset="-78"/>
              </a:rPr>
              <a:t>گزارش گیری میزان عدم انطباق برخی از آیتم های چک لیست ها</a:t>
            </a:r>
            <a:endParaRPr lang="fa-IR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8732266"/>
              </p:ext>
            </p:extLst>
          </p:nvPr>
        </p:nvGraphicFramePr>
        <p:xfrm>
          <a:off x="1006764" y="585788"/>
          <a:ext cx="10529454" cy="6272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96396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76770" y="141669"/>
            <a:ext cx="6783836" cy="6272011"/>
          </a:xfrm>
        </p:spPr>
        <p:txBody>
          <a:bodyPr>
            <a:normAutofit/>
          </a:bodyPr>
          <a:lstStyle/>
          <a:p>
            <a:endParaRPr lang="fa-IR" dirty="0"/>
          </a:p>
          <a:p>
            <a:endParaRPr lang="fa-IR" dirty="0"/>
          </a:p>
          <a:p>
            <a:pPr algn="ctr"/>
            <a:r>
              <a:rPr lang="fa-IR" sz="3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Mitra" panose="00000400000000000000" pitchFamily="2" charset="-78"/>
              </a:rPr>
              <a:t> </a:t>
            </a:r>
            <a:endParaRPr lang="en-US" sz="36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Mitra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004" y="-115410"/>
            <a:ext cx="12325004" cy="70509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93992" y="4070651"/>
            <a:ext cx="4572000" cy="22621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400" dirty="0">
                <a:cs typeface="B Titr" panose="00000700000000000000" pitchFamily="2" charset="-78"/>
              </a:rPr>
              <a:t>دانشگاه علوم پزشکی تهران</a:t>
            </a:r>
          </a:p>
          <a:p>
            <a:pPr algn="ctr" rtl="1">
              <a:lnSpc>
                <a:spcPct val="150000"/>
              </a:lnSpc>
            </a:pPr>
            <a:r>
              <a:rPr lang="fa-IR" sz="2400" dirty="0">
                <a:cs typeface="B Titr" panose="00000700000000000000" pitchFamily="2" charset="-78"/>
              </a:rPr>
              <a:t>معاونت درمان </a:t>
            </a:r>
          </a:p>
          <a:p>
            <a:pPr algn="ctr" rtl="1">
              <a:lnSpc>
                <a:spcPct val="150000"/>
              </a:lnSpc>
            </a:pPr>
            <a:r>
              <a:rPr lang="fa-IR" sz="2200" dirty="0">
                <a:solidFill>
                  <a:srgbClr val="2C3C43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مدیریت نظارت و اعتباربخشی</a:t>
            </a:r>
            <a:endParaRPr lang="fa-IR" sz="2400" dirty="0"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endParaRPr lang="fa-IR" sz="2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2836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025034" cy="727018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3200" b="1" dirty="0">
                <a:solidFill>
                  <a:srgbClr val="A53010">
                    <a:lumMod val="75000"/>
                  </a:srgbClr>
                </a:solidFill>
                <a:cs typeface="B Nazanin" panose="00000400000000000000" pitchFamily="2" charset="-78"/>
              </a:rPr>
              <a:t>امتیازبندی مطب های پزشکان بر اساس چک لیست نظارتی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1473958" y="1804327"/>
            <a:ext cx="956700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200000"/>
              </a:lnSpc>
              <a:spcAft>
                <a:spcPts val="800"/>
              </a:spcAft>
            </a:pP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توجه به بررسی اهمیت متغیرهای نظارتی و شاخص های مهم در بازدید ها ، مراکز درمانی از نظر امتیاز نظارتی به سه دسته تقسیم می شوند: 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200000"/>
              </a:lnSpc>
              <a:spcAft>
                <a:spcPts val="800"/>
              </a:spcAft>
            </a:pPr>
            <a:r>
              <a:rPr lang="ar-SA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رنگ </a:t>
            </a:r>
            <a:r>
              <a:rPr lang="fa-IR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سبز 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: مطب های دارای امتیاز چک لیست بیش از 75 امتیاز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، برنامه بازدید سالانه از مطب های سبز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200000"/>
              </a:lnSpc>
              <a:spcAft>
                <a:spcPts val="800"/>
              </a:spcAft>
            </a:pPr>
            <a:r>
              <a:rPr lang="ar-SA" sz="20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رنگ زرد 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: مطب های دارای امتیاز چک لیست بین 40 تا 75 امتیاز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، برنامه بازدید 6 ماهه از مطب های زرد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algn="just" rtl="1">
              <a:lnSpc>
                <a:spcPct val="200000"/>
              </a:lnSpc>
              <a:spcAft>
                <a:spcPts val="800"/>
              </a:spcAft>
            </a:pPr>
            <a:r>
              <a:rPr lang="ar-SA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رنگ قرمز 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: مطب های دارای امتیاز چک لیست کمتر از 40 امتیاز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 ، برناهمه بازدید 3 ماهه از مطب های قرمز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9459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884" y="101286"/>
            <a:ext cx="8911687" cy="882718"/>
          </a:xfrm>
        </p:spPr>
        <p:txBody>
          <a:bodyPr>
            <a:normAutofit/>
          </a:bodyPr>
          <a:lstStyle/>
          <a:p>
            <a:pPr algn="ctr" rtl="1"/>
            <a:r>
              <a:rPr lang="fa-IR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صفحه ورود به سامانه سمفاد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samfad.tums.ac.ir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884" y="641445"/>
            <a:ext cx="10212889" cy="6216555"/>
          </a:xfrm>
        </p:spPr>
      </p:pic>
    </p:spTree>
    <p:extLst>
      <p:ext uri="{BB962C8B-B14F-4D97-AF65-F5344CB8AC3E}">
        <p14:creationId xmlns:p14="http://schemas.microsoft.com/office/powerpoint/2010/main" val="82749196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884" y="101286"/>
            <a:ext cx="8911687" cy="882718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صفحه ورود به سامانه اپ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samfadapp.tums.ac.ir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883" y="709683"/>
            <a:ext cx="10563335" cy="6148317"/>
          </a:xfrm>
        </p:spPr>
      </p:pic>
    </p:spTree>
    <p:extLst>
      <p:ext uri="{BB962C8B-B14F-4D97-AF65-F5344CB8AC3E}">
        <p14:creationId xmlns:p14="http://schemas.microsoft.com/office/powerpoint/2010/main" val="2713590446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2A33FE-0071-97F9-5497-FE17484D4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63" y="713995"/>
            <a:ext cx="10044112" cy="594397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67BB567-9931-9D47-5E74-C3A6C799CC67}"/>
              </a:ext>
            </a:extLst>
          </p:cNvPr>
          <p:cNvSpPr txBox="1">
            <a:spLocks/>
          </p:cNvSpPr>
          <p:nvPr/>
        </p:nvSpPr>
        <p:spPr>
          <a:xfrm>
            <a:off x="1558884" y="101286"/>
            <a:ext cx="8911687" cy="8827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1"/>
            <a:r>
              <a:rPr lang="fa-IR" b="1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صفحه شروع بازدید سامانه جامع نظارتی در موبایل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endParaRPr lang="en-US" b="1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95321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884" y="101286"/>
            <a:ext cx="8911687" cy="882718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تدوین لیست بازدید در سامانه جامع نظارت</a:t>
            </a:r>
            <a:br>
              <a:rPr lang="fa-IR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</a:b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srgbClr val="A53010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B Nazanin" panose="00000400000000000000" pitchFamily="2" charset="-78"/>
              </a:rPr>
              <a:t>انتخاب نام پزشک و علت و شیفت بازدید</a:t>
            </a:r>
            <a:endParaRPr lang="en-US" b="1" dirty="0">
              <a:solidFill>
                <a:schemeClr val="accent1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D4DA3C-1EDA-B3F2-70BB-A569B47B6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8884" y="1128714"/>
            <a:ext cx="10342604" cy="4814886"/>
          </a:xfrm>
        </p:spPr>
      </p:pic>
    </p:spTree>
    <p:extLst>
      <p:ext uri="{BB962C8B-B14F-4D97-AF65-F5344CB8AC3E}">
        <p14:creationId xmlns:p14="http://schemas.microsoft.com/office/powerpoint/2010/main" val="4101886169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884" y="101286"/>
            <a:ext cx="9771104" cy="882718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صفحه شروع بازدید و </a:t>
            </a: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srgbClr val="A53010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B Nazanin" panose="00000400000000000000" pitchFamily="2" charset="-78"/>
              </a:rPr>
              <a:t>بررسی اطلاعات پزشک </a:t>
            </a:r>
            <a:r>
              <a:rPr lang="fa-IR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در سامانه جامع نظارتی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7F701A-0588-C163-9AD3-AD8582696D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8884" y="984004"/>
            <a:ext cx="10414041" cy="5772709"/>
          </a:xfrm>
        </p:spPr>
      </p:pic>
    </p:spTree>
    <p:extLst>
      <p:ext uri="{BB962C8B-B14F-4D97-AF65-F5344CB8AC3E}">
        <p14:creationId xmlns:p14="http://schemas.microsoft.com/office/powerpoint/2010/main" val="1038390362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2748</TotalTime>
  <Words>544</Words>
  <Application>Microsoft Office PowerPoint</Application>
  <PresentationFormat>Widescreen</PresentationFormat>
  <Paragraphs>58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Century Gothic</vt:lpstr>
      <vt:lpstr>Wingdings</vt:lpstr>
      <vt:lpstr>Wingdings 3</vt:lpstr>
      <vt:lpstr>Wisp</vt:lpstr>
      <vt:lpstr>PowerPoint Presentation</vt:lpstr>
      <vt:lpstr>مدیریت نظارت  و اعتباربخشی  معاونت درمان دانشگاه علوم پزشکی تهران سامانه جامع نظارت بر درمان</vt:lpstr>
      <vt:lpstr>PowerPoint Presentation</vt:lpstr>
      <vt:lpstr>امتیازبندی مطب های پزشکان بر اساس چک لیست نظارتی</vt:lpstr>
      <vt:lpstr>صفحه ورود به سامانه سمفادsamfad.tums.ac.ir </vt:lpstr>
      <vt:lpstr>صفحه ورود به سامانه اپsamfadapp.tums.ac.ir </vt:lpstr>
      <vt:lpstr>PowerPoint Presentation</vt:lpstr>
      <vt:lpstr>تدوین لیست بازدید در سامانه جامع نظارت انتخاب نام پزشک و علت و شیفت بازدید</vt:lpstr>
      <vt:lpstr>صفحه شروع بازدید و بررسی اطلاعات پزشک در سامانه جامع نظارتی </vt:lpstr>
      <vt:lpstr>تکمیل سوالات چک لیست در یک صفحه در سامانه جامع نظارتی </vt:lpstr>
      <vt:lpstr>تکمیل چک لیست به صورت سوال به سوال در سامانه جامع نظارتی</vt:lpstr>
      <vt:lpstr>درج نظر کارشناسی و اعتبارسنجی چک لیست </vt:lpstr>
      <vt:lpstr>تکمیل چک لیست به صورت سوال به سوال در سامانه جامع نظارتی</vt:lpstr>
      <vt:lpstr>درج تصاویر از مطب ها در سامانه جامع نظارتی</vt:lpstr>
      <vt:lpstr>درج تصاویر از مطب ها در سامانه جامع نظارتی</vt:lpstr>
      <vt:lpstr>تکمیل چک لیست واحد تزریقات در سامانه جامع نظارتی</vt:lpstr>
      <vt:lpstr>پاسخ به سوالات واحد تزریقات در سامانه جامع نظارتی</vt:lpstr>
      <vt:lpstr>پاسخ سوال به سوال در چک لیست تزریقات در سامانه جامع نظارتی</vt:lpstr>
      <vt:lpstr>بارگذاری صورتجلسه بازدید خارج از چک لیست در سامانه نظارتی</vt:lpstr>
      <vt:lpstr>بارگذاری گزارش بازدید از مراکز غیرمجاز در سامانه جامع نظارتی</vt:lpstr>
      <vt:lpstr>در صورت عدم همکاری پزشک انتخاب گزینه مربوطه</vt:lpstr>
      <vt:lpstr>در صورت عدم همکاری پزشک تکمیل باکس توضیحات</vt:lpstr>
      <vt:lpstr>افزودن پزشک جدید در سامانه جامع نظارتی لیست پزشکان       جستجو        +جدید         درج مشخصات پزشک </vt:lpstr>
      <vt:lpstr>درج مشخصات پزشک جدید در سامانه جامع نظارتی</vt:lpstr>
      <vt:lpstr>اضافه کردن پزشک به لیست بازدید در حین انجام بازدید ها</vt:lpstr>
      <vt:lpstr>لیست بازدیدهای قبلی </vt:lpstr>
      <vt:lpstr>جستجو در چک لیست های ثبت شده قبلی در منوی گزارشات: بر اساس: نام بازدید کننده ، نام پزشک، اقدامات پیرو بازدید و تاریخ بازدید</vt:lpstr>
      <vt:lpstr>گزارشات آماری از چک لیست پزشکان بر اساس امتیاز نظارتی </vt:lpstr>
      <vt:lpstr>نحوه رنگ بندی چک لیست های پزشکان بر اساس امتیاز نظارتی</vt:lpstr>
      <vt:lpstr>گزارشات آماری بر اساس کارشناس بازدید کننده</vt:lpstr>
      <vt:lpstr>گزارشات آماری از چک لیست پزشکان بر اساس نوع سوالات</vt:lpstr>
      <vt:lpstr>گزارش گیری میزان عدم انطباق برخی از آیتم های چک لیست ها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Salehi</dc:creator>
  <cp:lastModifiedBy>mojgan dadashi</cp:lastModifiedBy>
  <cp:revision>148</cp:revision>
  <dcterms:created xsi:type="dcterms:W3CDTF">2022-04-12T06:40:29Z</dcterms:created>
  <dcterms:modified xsi:type="dcterms:W3CDTF">2023-07-15T10:11:56Z</dcterms:modified>
</cp:coreProperties>
</file>